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69576eb8cf8484c" /><Relationship Type="http://schemas.openxmlformats.org/officeDocument/2006/relationships/extended-properties" Target="/docProps/app.xml" Id="Ra9f417c492ac4f66" /><Relationship Type="http://schemas.openxmlformats.org/officeDocument/2006/relationships/officeDocument" Target="/ppt/presentation.xml" Id="Re0a39e357ae9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01cbc500a41e9"/>
  </p:sldMasterIdLst>
  <p:notesMasterIdLst>
    <p:notesMasterId xmlns:r="http://schemas.openxmlformats.org/officeDocument/2006/relationships" r:id="Rb2a6ebffcb9148df"/>
  </p:notesMasterIdLst>
  <p:sldIdLst>
    <p:sldId xmlns:r="http://schemas.openxmlformats.org/officeDocument/2006/relationships" id="256" r:id="Rff429ba36dee460a"/>
    <p:sldId xmlns:r="http://schemas.openxmlformats.org/officeDocument/2006/relationships" id="257" r:id="R1bc2c28c0f4d4996"/>
    <p:sldId xmlns:r="http://schemas.openxmlformats.org/officeDocument/2006/relationships" id="258" r:id="R0df75de829184885"/>
    <p:sldId xmlns:r="http://schemas.openxmlformats.org/officeDocument/2006/relationships" id="259" r:id="R48862c64e54e416d"/>
    <p:sldId xmlns:r="http://schemas.openxmlformats.org/officeDocument/2006/relationships" id="260" r:id="Rba7f69908cfe49fb"/>
    <p:sldId xmlns:r="http://schemas.openxmlformats.org/officeDocument/2006/relationships" id="261" r:id="Rd6f2b4d73b6d4dfe"/>
    <p:sldId xmlns:r="http://schemas.openxmlformats.org/officeDocument/2006/relationships" id="262" r:id="R898b4f20d3f84424"/>
    <p:sldId xmlns:r="http://schemas.openxmlformats.org/officeDocument/2006/relationships" id="263" r:id="Rc0ef5761636b4ed5"/>
    <p:sldId xmlns:r="http://schemas.openxmlformats.org/officeDocument/2006/relationships" id="264" r:id="R617e92d4eccd4bb8"/>
    <p:sldId xmlns:r="http://schemas.openxmlformats.org/officeDocument/2006/relationships" id="265" r:id="R024f9ff5c9d3429b"/>
    <p:sldId xmlns:r="http://schemas.openxmlformats.org/officeDocument/2006/relationships" id="266" r:id="R7c505087c6ca488a"/>
    <p:sldId xmlns:r="http://schemas.openxmlformats.org/officeDocument/2006/relationships" id="267" r:id="Re6d3495a158e4c95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5f1d72ab9dd41e8" /><Relationship Type="http://schemas.openxmlformats.org/officeDocument/2006/relationships/slideMaster" Target="/ppt/slideMasters/slideMaster1.xml" Id="R64b01cbc500a41e9" /><Relationship Type="http://schemas.openxmlformats.org/officeDocument/2006/relationships/notesMaster" Target="/ppt/notesMasters/notesMaster1.xml" Id="Rb2a6ebffcb9148df" /><Relationship Type="http://schemas.openxmlformats.org/officeDocument/2006/relationships/presProps" Target="/ppt/presProps.xml" Id="R4737941315f54d54" /><Relationship Type="http://schemas.openxmlformats.org/officeDocument/2006/relationships/tableStyles" Target="/ppt/tableStyles.xml" Id="R67129bc03e4a4de5" /><Relationship Type="http://schemas.openxmlformats.org/officeDocument/2006/relationships/slide" Target="/ppt/slides/slide1.xml" Id="Rff429ba36dee460a" /><Relationship Type="http://schemas.openxmlformats.org/officeDocument/2006/relationships/slide" Target="/ppt/slides/slide2.xml" Id="R1bc2c28c0f4d4996" /><Relationship Type="http://schemas.openxmlformats.org/officeDocument/2006/relationships/slide" Target="/ppt/slides/slide3.xml" Id="R0df75de829184885" /><Relationship Type="http://schemas.openxmlformats.org/officeDocument/2006/relationships/slide" Target="/ppt/slides/slide4.xml" Id="R48862c64e54e416d" /><Relationship Type="http://schemas.openxmlformats.org/officeDocument/2006/relationships/slide" Target="/ppt/slides/slide5.xml" Id="Rba7f69908cfe49fb" /><Relationship Type="http://schemas.openxmlformats.org/officeDocument/2006/relationships/slide" Target="/ppt/slides/slide6.xml" Id="Rd6f2b4d73b6d4dfe" /><Relationship Type="http://schemas.openxmlformats.org/officeDocument/2006/relationships/slide" Target="/ppt/slides/slide7.xml" Id="R898b4f20d3f84424" /><Relationship Type="http://schemas.openxmlformats.org/officeDocument/2006/relationships/slide" Target="/ppt/slides/slide8.xml" Id="Rc0ef5761636b4ed5" /><Relationship Type="http://schemas.openxmlformats.org/officeDocument/2006/relationships/slide" Target="/ppt/slides/slide9.xml" Id="R617e92d4eccd4bb8" /><Relationship Type="http://schemas.openxmlformats.org/officeDocument/2006/relationships/slide" Target="/ppt/slides/slide10.xml" Id="R024f9ff5c9d3429b" /><Relationship Type="http://schemas.openxmlformats.org/officeDocument/2006/relationships/slide" Target="/ppt/slides/slide11.xml" Id="R7c505087c6ca488a" /><Relationship Type="http://schemas.openxmlformats.org/officeDocument/2006/relationships/slide" Target="/ppt/slides/slide12.xml" Id="Re6d3495a158e4c9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91cb08a96a41f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3de0e0c50674c3c" /><Relationship Type="http://schemas.openxmlformats.org/officeDocument/2006/relationships/notesMaster" Target="/ppt/notesMasters/notesMaster1.xml" Id="R51bde540bc79401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15cef9bfcba4d61" /><Relationship Type="http://schemas.openxmlformats.org/officeDocument/2006/relationships/notesMaster" Target="/ppt/notesMasters/notesMaster1.xml" Id="Ref1f20c67e2142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878d7c89d8c4306" /><Relationship Type="http://schemas.openxmlformats.org/officeDocument/2006/relationships/notesMaster" Target="/ppt/notesMasters/notesMaster1.xml" Id="R746403ab99c4452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aa4fc8217da4a0d" /><Relationship Type="http://schemas.openxmlformats.org/officeDocument/2006/relationships/notesMaster" Target="/ppt/notesMasters/notesMaster1.xml" Id="R7dcebfea6b1c407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ee41e202f0b4be6" /><Relationship Type="http://schemas.openxmlformats.org/officeDocument/2006/relationships/notesMaster" Target="/ppt/notesMasters/notesMaster1.xml" Id="Rc767455b2b2242e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f393758c81d4743" /><Relationship Type="http://schemas.openxmlformats.org/officeDocument/2006/relationships/notesMaster" Target="/ppt/notesMasters/notesMaster1.xml" Id="R1dcffc6f462a461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76cb4132ed043e8" /><Relationship Type="http://schemas.openxmlformats.org/officeDocument/2006/relationships/notesMaster" Target="/ppt/notesMasters/notesMaster1.xml" Id="R2720fb74acd9469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914cbeb735848f4" /><Relationship Type="http://schemas.openxmlformats.org/officeDocument/2006/relationships/notesMaster" Target="/ppt/notesMasters/notesMaster1.xml" Id="Re6f9a97b9aa9417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55a89d86e9b4710" /><Relationship Type="http://schemas.openxmlformats.org/officeDocument/2006/relationships/notesMaster" Target="/ppt/notesMasters/notesMaster1.xml" Id="Rb9e120a2742d4a2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520dcfa8d944719" /><Relationship Type="http://schemas.openxmlformats.org/officeDocument/2006/relationships/notesMaster" Target="/ppt/notesMasters/notesMaster1.xml" Id="Rd1845751c86943e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e72ae836d5d4ebc" /><Relationship Type="http://schemas.openxmlformats.org/officeDocument/2006/relationships/notesMaster" Target="/ppt/notesMasters/notesMaster1.xml" Id="R46af8b94fcd0496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cec2cff70104e30" /><Relationship Type="http://schemas.openxmlformats.org/officeDocument/2006/relationships/notesMaster" Target="/ppt/notesMasters/notesMaster1.xml" Id="R18dcd49d05104b1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26b155d78437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81ca64c56804bae" /><Relationship Type="http://schemas.openxmlformats.org/officeDocument/2006/relationships/slideLayout" Target="/ppt/slideLayouts/slideLayout1.xml" Id="R49f0fc2c406b488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0fc2c406b488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ae344b2284b35" /><Relationship Type="http://schemas.openxmlformats.org/officeDocument/2006/relationships/image" Target="/ppt/media/image.png" Id="R15906f61bfdb4cc3" /><Relationship Type="http://schemas.openxmlformats.org/officeDocument/2006/relationships/notesSlide" Target="/ppt/notesSlides/notesSlide1.xml" Id="R2401e4e2ca5f4ff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85917dda4d79" /><Relationship Type="http://schemas.openxmlformats.org/officeDocument/2006/relationships/image" Target="/ppt/media/image10.png" Id="R3ab6ff50356a4052" /><Relationship Type="http://schemas.openxmlformats.org/officeDocument/2006/relationships/image" Target="/ppt/media/image8.svg" Id="R40d5cd4d590943ef" /><Relationship Type="http://schemas.openxmlformats.org/officeDocument/2006/relationships/image" Target="/ppt/media/image8.png" Id="R0a6df798e25449c0" /><Relationship Type="http://schemas.openxmlformats.org/officeDocument/2006/relationships/notesSlide" Target="/ppt/notesSlides/notesSlide10.xml" Id="Ra7d06ace81974ee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3c07581fa4f65" /><Relationship Type="http://schemas.openxmlformats.org/officeDocument/2006/relationships/image" Target="/ppt/media/image11.png" Id="R9e9c2f6d173e4bee" /><Relationship Type="http://schemas.openxmlformats.org/officeDocument/2006/relationships/notesSlide" Target="/ppt/notesSlides/notesSlide11.xml" Id="R5b5599762b5b41e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26fdeb2e4351" /><Relationship Type="http://schemas.openxmlformats.org/officeDocument/2006/relationships/image" Target="/ppt/media/image12.png" Id="Re4d8918f0f344990" /><Relationship Type="http://schemas.openxmlformats.org/officeDocument/2006/relationships/notesSlide" Target="/ppt/notesSlides/notesSlide12.xml" Id="Rbc588af9381d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3b4761e44382" /><Relationship Type="http://schemas.openxmlformats.org/officeDocument/2006/relationships/image" Target="/ppt/media/image2.png" Id="R38a38fe3601d4353" /><Relationship Type="http://schemas.openxmlformats.org/officeDocument/2006/relationships/notesSlide" Target="/ppt/notesSlides/notesSlide2.xml" Id="R4d634637935c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bbfc3d54d40de" /><Relationship Type="http://schemas.openxmlformats.org/officeDocument/2006/relationships/image" Target="/ppt/media/image3.png" Id="Rb04c3b80c8cf4a91" /><Relationship Type="http://schemas.openxmlformats.org/officeDocument/2006/relationships/image" Target="/ppt/media/image.svg" Id="Rdc30671541974f08" /><Relationship Type="http://schemas.openxmlformats.org/officeDocument/2006/relationships/image" Target="/ppt/media/image.png" Id="R2fcdf91246644400" /><Relationship Type="http://schemas.openxmlformats.org/officeDocument/2006/relationships/notesSlide" Target="/ppt/notesSlides/notesSlide3.xml" Id="Rfd329d65a6ad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c58e5f8574001" /><Relationship Type="http://schemas.openxmlformats.org/officeDocument/2006/relationships/image" Target="/ppt/media/image4.png" Id="R8096300614df4f55" /><Relationship Type="http://schemas.openxmlformats.org/officeDocument/2006/relationships/image" Target="/ppt/media/image2.svg" Id="R3694dd28decd4a4b" /><Relationship Type="http://schemas.openxmlformats.org/officeDocument/2006/relationships/image" Target="/ppt/media/image2.png" Id="Rfeecea81ee854571" /><Relationship Type="http://schemas.openxmlformats.org/officeDocument/2006/relationships/notesSlide" Target="/ppt/notesSlides/notesSlide4.xml" Id="Rbcafa41429bd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de9a8eb744b6" /><Relationship Type="http://schemas.openxmlformats.org/officeDocument/2006/relationships/image" Target="/ppt/media/image5.png" Id="R394881c0c0da4f91" /><Relationship Type="http://schemas.openxmlformats.org/officeDocument/2006/relationships/image" Target="/ppt/media/image3.svg" Id="R2e953bffca864f86" /><Relationship Type="http://schemas.openxmlformats.org/officeDocument/2006/relationships/image" Target="/ppt/media/image3.png" Id="R4aa1e6930c384a8a" /><Relationship Type="http://schemas.openxmlformats.org/officeDocument/2006/relationships/notesSlide" Target="/ppt/notesSlides/notesSlide5.xml" Id="R948fb98c4ed7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5aefc35a84160" /><Relationship Type="http://schemas.openxmlformats.org/officeDocument/2006/relationships/image" Target="/ppt/media/image6.png" Id="Rf226dc9c67d242cd" /><Relationship Type="http://schemas.openxmlformats.org/officeDocument/2006/relationships/image" Target="/ppt/media/image4.svg" Id="R5d584abc64cd47a1" /><Relationship Type="http://schemas.openxmlformats.org/officeDocument/2006/relationships/image" Target="/ppt/media/image4.png" Id="R475d62e134514b43" /><Relationship Type="http://schemas.openxmlformats.org/officeDocument/2006/relationships/notesSlide" Target="/ppt/notesSlides/notesSlide6.xml" Id="R77f388b9d0ec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c17cf90d428d" /><Relationship Type="http://schemas.openxmlformats.org/officeDocument/2006/relationships/image" Target="/ppt/media/image7.png" Id="Rec8c35a19e9343a4" /><Relationship Type="http://schemas.openxmlformats.org/officeDocument/2006/relationships/image" Target="/ppt/media/image5.svg" Id="Rfa377288028c4633" /><Relationship Type="http://schemas.openxmlformats.org/officeDocument/2006/relationships/image" Target="/ppt/media/image5.png" Id="Ra4666722932e4cf9" /><Relationship Type="http://schemas.openxmlformats.org/officeDocument/2006/relationships/notesSlide" Target="/ppt/notesSlides/notesSlide7.xml" Id="Rf719efefa5564fa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5c4b376a4488" /><Relationship Type="http://schemas.openxmlformats.org/officeDocument/2006/relationships/image" Target="/ppt/media/image8.png" Id="Rc693a56da3d04843" /><Relationship Type="http://schemas.openxmlformats.org/officeDocument/2006/relationships/image" Target="/ppt/media/image6.svg" Id="Re401cd977d2b4f97" /><Relationship Type="http://schemas.openxmlformats.org/officeDocument/2006/relationships/image" Target="/ppt/media/image6.png" Id="R3e4792682bd84021" /><Relationship Type="http://schemas.openxmlformats.org/officeDocument/2006/relationships/notesSlide" Target="/ppt/notesSlides/notesSlide8.xml" Id="R96b223f1b1da4fd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7f22e368f44cf" /><Relationship Type="http://schemas.openxmlformats.org/officeDocument/2006/relationships/image" Target="/ppt/media/image9.png" Id="R1e6fc048047442ee" /><Relationship Type="http://schemas.openxmlformats.org/officeDocument/2006/relationships/image" Target="/ppt/media/image7.svg" Id="Rdd80724346314c9e" /><Relationship Type="http://schemas.openxmlformats.org/officeDocument/2006/relationships/image" Target="/ppt/media/image7.png" Id="Rb67b077e38584dc9" /><Relationship Type="http://schemas.openxmlformats.org/officeDocument/2006/relationships/notesSlide" Target="/ppt/notesSlides/notesSlide9.xml" Id="R4de1605ce9b74b5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20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A593A8-C766-4E52-850F-590B880EB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1F2E90-4C02-444B-8F8D-626ECEF73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906f61bfdb4cc3"/>
          <a:stretch xmlns:a="http://schemas.openxmlformats.org/drawingml/2006/main"/>
        </p:blipFill>
        <p:spPr>
          <a:xfrm xmlns:a="http://schemas.openxmlformats.org/drawingml/2006/main">
            <a:off x="9858375" y="419100"/>
            <a:ext cx="1676400" cy="4191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DAF951-56F3-441B-87E0-3F6615642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76300"/>
            <a:ext cx="5334000" cy="2857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DATA INTELLIGENCE PLATFORM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59E4B0-9151-4699-8066-1F16C66A8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76400"/>
            <a:ext cx="8096250" cy="12382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435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Assessment Module Catalog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B32140-AC29-4F4D-A85F-D729F4C0D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43250"/>
            <a:ext cx="7524750" cy="100012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8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Rapid, evidence-backed assessments that convert complex data and AI challenges into decision-ready findings, roadmaps, and implementation plans.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DEAD75-6841-4591-8803-A78249F32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0"/>
            <a:ext cx="6858000" cy="2857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35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Customer and sales overview  |  Nine assessment modules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32E991-DA49-4DFD-943A-D7CB0267B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4830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7DE2D9-9AEB-4CB4-A20C-5243A8997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9E7EC7-9996-426B-A495-1CC45267B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C8D4DF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C8D4DF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6962E6-60CE-4CD3-BD06-0173104C7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C8D4DF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C8D4DF"/>
                </a:solidFill>
                <a:latin typeface="Tenorite"/>
                <a:ea typeface="Tenorite"/>
                <a:cs typeface="Tenorite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302173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b6ff50356a4052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A73C96-D517-486A-838E-76BCEF2E3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9420A9-B1F7-4003-93BE-9B6F0E8A9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3340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F766E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F766E"/>
                </a:solidFill>
                <a:latin typeface="Tenorite"/>
                <a:ea typeface="Tenorite"/>
                <a:cs typeface="Tenorite"/>
              </a:rPr>
              <a:t>08  |  DATA QUALITY &amp; OBSERVABILITY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6A0FDB-C450-418F-9E42-3F89E65B0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9334500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8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Quality &amp; Observability Assessment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731598-1E0F-4366-BA4A-617213B83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19200"/>
            <a:ext cx="10906125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27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Evaluates critical-data scope, ownership, contracts, quality dimensions, reconciliation, freshness, observability, incidents, lineage, consumer trust, operational health, and evidence confidence.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0B97A1-FE93-4398-95AA-B8075F399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440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033"/>
          </a:solidFill>
          <a:ln xmlns:a="http://schemas.openxmlformats.org/drawingml/2006/main" w="0">
            <a:solidFill>
              <a:srgbClr val="10203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B5E224-4BB7-4121-9794-E9BD71C20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883D53-AC98-4572-BB39-C7F10522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95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6F5F3"/>
          </a:solidFill>
          <a:ln xmlns:a="http://schemas.openxmlformats.org/drawingml/2006/main" w="0">
            <a:solidFill>
              <a:srgbClr val="E6F5F3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6df798e25449c0">
            <a:extLst>
              <a:ext uri="{96DAC541-7B7A-43D3-8B79-37D633B846F1}">
                <asvg:svgBlip xmlns:asvg="http://schemas.microsoft.com/office/drawing/2016/SVG/main" r:embed="R40d5cd4d590943ef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3925" y="23336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6C10C1-A927-42D8-8F7F-09F69F9AE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F766E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F766E"/>
                </a:solidFill>
                <a:latin typeface="Tenorite"/>
                <a:ea typeface="Tenorite"/>
                <a:cs typeface="Tenorite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8F5784-FA3A-48AF-A259-E3E61AF8C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895600" cy="12573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Are critical data products fit for use, and can failures be detected, diagnosed, assigned, and resolved before material business impact?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75BC03-C7C8-4E5E-AD72-07389893A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895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2CEC1E-E2C9-4373-82BA-8054D38D5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48225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USE THIS MODULE WHEN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7131DE-84AB-4205-892C-0AFA1DCDE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2895600" cy="9715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Critical data is not consistently trusted, incidents are discovered by users, or pipeline monitoring does not prove data correctness.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210599-C1DD-4CE1-AC1E-487B81DDC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EVIDENCE USED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9B1136-011A-49BB-97D9-D401A8507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DE315E-772E-4DA1-ABC8-1B977279E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0980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Critical assets, business impact, owners, stewards, consumers, intended use, and regulation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D67785-3A16-4E83-8BF3-0C6931C63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C8EF9E-EF33-460A-AB20-6FC1E6F5A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19375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Quality rules, aggregated execution results, pipeline monitoring, freshness, SLOs, and incidents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E1E071-C89D-4020-BF85-8625FF2A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051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60B38D-45FA-460B-B7A0-71EA2D1A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2895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Data contracts, observability coverage, lineage, trust signals, ownership, and platform context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F1153BE-EA0D-4EB2-81F7-F77C3BE88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671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0B60E8-B4FB-4CF7-BEEB-812EB7258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EXPECTED OUTPUTS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E5A14F9-2485-49D0-9F05-5471F208E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07B20F3-5B39-44D7-8661-AD82797F7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Quality and observability scorecard with maturity, health, coverage, and confidence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56F409-C05F-4588-A40B-EDFD413BD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338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6262B6B-55EF-4A43-8219-537FAFB18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5767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Critical-data control matrix, rule heatmap, freshness/SLO, and root-cause analysis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5CAF4C6-03E3-4464-A08E-6A211FA9C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672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4604775-8840-44AA-BAF6-CB91DB520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9105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Current-state assessment and future-state data reliability blueprint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4324442-390F-4432-92B3-D581D05B1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006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6BF658C-01E4-4F34-B298-83B9DB278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92442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Executive report, PDF, PowerPoint readout, Gantt, roadmap, and backlog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DD9D882-6CD5-4C15-B1F5-6868EAFE2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94D27CE-A31E-4D23-8F78-107CC1954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14950"/>
            <a:ext cx="1809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F766E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0F766E"/>
                </a:solidFill>
                <a:latin typeface="Tenorite"/>
                <a:ea typeface="Tenorite"/>
                <a:cs typeface="Tenorite"/>
              </a:rPr>
              <a:t>CUSTOMER OUTCOME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F03D453-164C-477A-91F5-14D6F55DF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581650"/>
            <a:ext cx="3476625" cy="7429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88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88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Leadership receives a defensible view of which critical data can be trusted, how failures affect the business, and which reliability investments should be funded first.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4E42C64-0A49-41B6-94F9-6B58B785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381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F766E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0F766E"/>
                </a:solidFill>
                <a:latin typeface="Tenorite"/>
                <a:ea typeface="Tenorite"/>
                <a:cs typeface="Tenorite"/>
              </a:rPr>
              <a:t>SUCCESS LOOKS LIKE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68AC514-D402-4261-92AD-0C4735123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6483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158C4FB-A652-475B-998B-DD77BEABF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58165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Critical assets have owners, contracts, and SLOs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7EDB840-926C-4780-BB84-B228DE5AE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674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B69301C-4106-45E4-B116-9D9E33669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800725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Automated controls cover priority quality dimensions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B690F75-22A8-4ECE-8F37-B2A1BB914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60864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0526ADD-1AFB-4A39-BC80-86667BED7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601980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Monitoring detects failures before consumer impact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D2E6D8C-C05C-4409-BB6C-EB8E2862C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A360DB2-9EAA-430F-8911-2D8FFAC62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CB31F0E-ED5A-42F2-B3B3-E5B7DA543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3624848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05F98EF-53C0-4F0E-9CE0-39D29220E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88F"/>
          </a:solidFill>
          <a:ln xmlns:a="http://schemas.openxmlformats.org/drawingml/2006/main" w="9525">
            <a:solidFill>
              <a:srgbClr val="00A88F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9c2f6d173e4bee"/>
          <a:stretch xmlns:a="http://schemas.openxmlformats.org/drawingml/2006/main"/>
        </p:blipFill>
        <p:spPr>
          <a:xfrm xmlns:a="http://schemas.openxmlformats.org/drawingml/2006/main">
            <a:off x="10172700" y="345281"/>
            <a:ext cx="1352550" cy="338138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E2BDC0-184A-4A3F-893A-C0BC3321C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9FDC"/>
                </a:solidFill>
              </a:defRPr>
            </a:pPr>
            <a:r>
              <a:rPr sz="1050" b="1">
                <a:solidFill>
                  <a:srgbClr val="009FDC"/>
                </a:solidFill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631A4D-0C33-49B9-9A7B-6FE0965F3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8100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9FDC"/>
                </a:solidFill>
              </a:defRPr>
            </a:pPr>
            <a:r>
              <a:rPr sz="1050" b="1">
                <a:solidFill>
                  <a:srgbClr val="009FDC"/>
                </a:solidFill>
              </a:rPr>
              <a:t>ENTERPRISE AI READINESS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825744-AF09-4B9A-B47A-C8DCF36EB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790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2033"/>
                </a:solidFill>
              </a:defRPr>
            </a:pPr>
            <a:r>
              <a:rPr sz="2550" b="1">
                <a:solidFill>
                  <a:srgbClr val="102033"/>
                </a:solidFill>
              </a:rPr>
              <a:t>Enterprise AI Readiness Assessment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2CA6B4-BA42-406E-8E20-4FDB209A4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0488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40536D"/>
                </a:solidFill>
              </a:defRPr>
            </a:pPr>
            <a:r>
              <a:rPr sz="1275" b="0">
                <a:solidFill>
                  <a:srgbClr val="40536D"/>
                </a:solidFill>
              </a:rPr>
              <a:t>Evaluates whether the organization can prioritize, fund, govern, deliver, secure, adopt, and measure enterprise AI across strategy, use cases, operating model, responsible AI, data, technology, lifecycle, talent, and value realization.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51490A-A741-4AE4-8A6A-9D06DAB56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5048250" cy="12001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23A61"/>
          </a:solidFill>
          <a:ln xmlns:a="http://schemas.openxmlformats.org/drawingml/2006/main" w="9525">
            <a:solidFill>
              <a:srgbClr val="123A6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B92D8E-B225-4824-A1F8-451A0769B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431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9DCAE1"/>
                </a:solidFill>
              </a:defRPr>
            </a:pPr>
            <a:r>
              <a:rPr sz="975" b="1">
                <a:solidFill>
                  <a:srgbClr val="9DCAE1"/>
                </a:solidFill>
              </a:rPr>
              <a:t>CORE QUESTION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B6DE2C-92A8-486A-B3D8-533931948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28900"/>
            <a:ext cx="45243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Can the enterprise select the right AI opportunities, deliver them responsibly, and scale measurable value without creating unmanaged risk?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912A39-EA6E-486E-BAB5-7A579F477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52650"/>
            <a:ext cx="5162550" cy="12001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009FD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02FD17-A4CB-4B43-A517-3CE2E96E4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9FDC"/>
                </a:solidFill>
              </a:defRPr>
            </a:pPr>
            <a:r>
              <a:rPr sz="975" b="1">
                <a:solidFill>
                  <a:srgbClr val="009FDC"/>
                </a:solidFill>
              </a:rPr>
              <a:t>USE THIS MODULE WHEN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BF2AFA-430C-45F3-9AE2-F0105C1F5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28900"/>
            <a:ext cx="46196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40536D"/>
                </a:solidFill>
              </a:defRPr>
            </a:pPr>
            <a:r>
              <a:rPr sz="1275" b="0">
                <a:solidFill>
                  <a:srgbClr val="40536D"/>
                </a:solidFill>
              </a:rPr>
              <a:t>Moving from isolated AI experiments to an enterprise portfolio that needs aligned strategy, investment, controls, delivery capability, adoption, and measurable outcomes.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428A39-AB45-4801-AB77-252D1FCEB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23A61"/>
                </a:solidFill>
              </a:defRPr>
            </a:pPr>
            <a:r>
              <a:rPr sz="1125" b="1">
                <a:solidFill>
                  <a:srgbClr val="123A61"/>
                </a:solidFill>
              </a:rPr>
              <a:t>EVIDENCE USED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C40E65-C01C-4C9F-B8B1-2262FE145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85725" cy="857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FDC"/>
          </a:solidFill>
          <a:ln xmlns:a="http://schemas.openxmlformats.org/drawingml/2006/main" w="9525">
            <a:solidFill>
              <a:srgbClr val="009F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4D8DAF-573E-4320-B260-52BE1B3FE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14775"/>
            <a:ext cx="455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40536D"/>
                </a:solidFill>
              </a:defRPr>
            </a:pPr>
            <a:r>
              <a:rPr sz="1125" b="0">
                <a:solidFill>
                  <a:srgbClr val="40536D"/>
                </a:solidFill>
              </a:rPr>
              <a:t>AI strategy, executive priorities, funding model, operating model, decision rights, and capability assessment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93F254-BA6D-442B-80D8-4FD776DE4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86275"/>
            <a:ext cx="85725" cy="857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FDC"/>
          </a:solidFill>
          <a:ln xmlns:a="http://schemas.openxmlformats.org/drawingml/2006/main" w="9525">
            <a:solidFill>
              <a:srgbClr val="009F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24FC0A-2C4B-4AE8-97BB-890686A26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19600"/>
            <a:ext cx="455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40536D"/>
                </a:solidFill>
              </a:defRPr>
            </a:pPr>
            <a:r>
              <a:rPr sz="1125" b="0">
                <a:solidFill>
                  <a:srgbClr val="40536D"/>
                </a:solidFill>
              </a:rPr>
              <a:t>Use-case portfolio, value hypotheses, owners, risk tier, readiness, dependencies, and decision status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0A6C89-7965-4954-8735-AD5FDEEE4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85725" cy="857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FDC"/>
          </a:solidFill>
          <a:ln xmlns:a="http://schemas.openxmlformats.org/drawingml/2006/main" w="9525">
            <a:solidFill>
              <a:srgbClr val="009FD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3811B3-8B83-49EA-B6E3-DAAF37236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924425"/>
            <a:ext cx="455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40536D"/>
                </a:solidFill>
              </a:defRPr>
            </a:pPr>
            <a:r>
              <a:rPr sz="1125" b="0">
                <a:solidFill>
                  <a:srgbClr val="40536D"/>
                </a:solidFill>
              </a:rPr>
              <a:t>Responsible AI controls, security, privacy, lifecycle operations, talent, adoption, value tracking, and AI data foundation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A3B649-DB3F-4624-9605-C893C416C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5623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23A61"/>
                </a:solidFill>
              </a:defRPr>
            </a:pPr>
            <a:r>
              <a:rPr sz="1125" b="1">
                <a:solidFill>
                  <a:srgbClr val="123A61"/>
                </a:solidFill>
              </a:rPr>
              <a:t>EXPECTED OUTPUTS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A9882B-C357-4E9C-9EC6-AF365EDA8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981450"/>
            <a:ext cx="85725" cy="857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FDC"/>
          </a:solidFill>
          <a:ln xmlns:a="http://schemas.openxmlformats.org/drawingml/2006/main" w="9525">
            <a:solidFill>
              <a:srgbClr val="009FD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6760E5-15E1-476B-A170-CAF51368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914775"/>
            <a:ext cx="495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40536D"/>
                </a:solidFill>
              </a:defRPr>
            </a:pPr>
            <a:r>
              <a:rPr sz="1125" b="0">
                <a:solidFill>
                  <a:srgbClr val="40536D"/>
                </a:solidFill>
              </a:rPr>
              <a:t>Enterprise AI readiness scorecard across ten capability dimensions with evidence confidence and rationale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BB56A0-DCFC-4C12-B846-210A4AD5E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486275"/>
            <a:ext cx="85725" cy="857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FDC"/>
          </a:solidFill>
          <a:ln xmlns:a="http://schemas.openxmlformats.org/drawingml/2006/main" w="9525">
            <a:solidFill>
              <a:srgbClr val="009F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861AB5-B9E0-44C6-A768-57F9A430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419600"/>
            <a:ext cx="495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40536D"/>
                </a:solidFill>
              </a:defRPr>
            </a:pPr>
            <a:r>
              <a:rPr sz="1125" b="0">
                <a:solidFill>
                  <a:srgbClr val="40536D"/>
                </a:solidFill>
              </a:rPr>
              <a:t>Proceed, Proceed with Conditions, Pilot Only, Hold, or Stop decision for each in-scope AI use case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BBBB60F-C5B5-4ADE-840C-36E2638EA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991100"/>
            <a:ext cx="85725" cy="857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FDC"/>
          </a:solidFill>
          <a:ln xmlns:a="http://schemas.openxmlformats.org/drawingml/2006/main" w="9525">
            <a:solidFill>
              <a:srgbClr val="009FD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14F2EF8-B801-4F73-AC88-D013FDC69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924425"/>
            <a:ext cx="495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40536D"/>
                </a:solidFill>
              </a:defRPr>
            </a:pPr>
            <a:r>
              <a:rPr sz="1125" b="0">
                <a:solidFill>
                  <a:srgbClr val="40536D"/>
                </a:solidFill>
              </a:rPr>
              <a:t>Priority findings, risks, accountable owners, dependencies, 30/90/180-day roadmap, investment priorities, and customer-ready reports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DDE2C7-3FD8-42F6-95A6-FD327A83C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00700"/>
            <a:ext cx="10439400" cy="55245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123A61"/>
          </a:solidFill>
          <a:ln xmlns:a="http://schemas.openxmlformats.org/drawingml/2006/main" w="9525">
            <a:solidFill>
              <a:srgbClr val="123A61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DD62993-5578-4326-87F3-850F2557C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72150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9DCAE1"/>
                </a:solidFill>
              </a:defRPr>
            </a:pPr>
            <a:r>
              <a:rPr sz="975" b="1">
                <a:solidFill>
                  <a:srgbClr val="9DCAE1"/>
                </a:solidFill>
              </a:rPr>
              <a:t>CUSTOMER OUTCOME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1D90727-9022-45C7-9768-B492A8E9D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715000"/>
            <a:ext cx="790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Leadership receives one defensible view of where enterprise AI can advance, which risks and capability gaps must be addressed, and what should be funded first.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05BC2AF-2B01-4DE6-B69E-519FE581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6E4"/>
          </a:solidFill>
          <a:ln xmlns:a="http://schemas.openxmlformats.org/drawingml/2006/main" w="9525">
            <a:solidFill>
              <a:srgbClr val="C9D6E4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9737BC1-E73A-4AA3-AAD4-3D1054CE8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667892"/>
                </a:solidFill>
              </a:defRPr>
            </a:pPr>
            <a:r>
              <a:rPr sz="825" b="1">
                <a:solidFill>
                  <a:srgbClr val="667892"/>
                </a:solidFill>
              </a:rPr>
              <a:t>Confidential  |  AHEAD, LLC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826010A-AEEA-4FDE-BB5B-F0FD2A357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667892"/>
                </a:solidFill>
              </a:defRPr>
            </a:pPr>
            <a:r>
              <a:rPr sz="825" b="1">
                <a:solidFill>
                  <a:srgbClr val="667892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9245821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020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d8918f0f344990"/>
          <a:stretch xmlns:a="http://schemas.openxmlformats.org/drawingml/2006/main"/>
        </p:blipFill>
        <p:spPr>
          <a:xfrm xmlns:a="http://schemas.openxmlformats.org/drawingml/2006/main">
            <a:off x="9858375" y="419100"/>
            <a:ext cx="1676400" cy="4191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B28EA7-CAEE-4212-ADB2-5D2E74D3E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4476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A RAPID, EVIDENCE-BACKED START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7A5BE1-C50F-4DB6-BC02-3F6F3EA3B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95350"/>
            <a:ext cx="9810750" cy="9144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285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Turn customer metadata into decisions and an executable plan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2788D1-6CDC-419B-920F-1A8761DD4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24050"/>
            <a:ext cx="10096500" cy="4191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425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Each assessment follows the same practical delivery path while applying module-specific evidence, controls, scoring, findings, and deliverables.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0E08C1-F0F9-4020-AB5D-8B892E021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47950"/>
            <a:ext cx="251460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653"/>
          </a:solidFill>
          <a:ln xmlns:a="http://schemas.openxmlformats.org/drawingml/2006/main" w="9525">
            <a:solidFill>
              <a:srgbClr val="35506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C78DEE-EE3B-45B6-842D-1DFB02065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57500"/>
            <a:ext cx="4191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0B388"/>
                </a:solidFill>
                <a:latin typeface="Tenorite"/>
                <a:ea typeface="Tenorite"/>
                <a:cs typeface="Tenorite"/>
              </a:defRPr>
            </a:pPr>
            <a:r>
              <a:rPr sz="2100" b="1">
                <a:solidFill>
                  <a:srgbClr val="00B388"/>
                </a:solidFill>
                <a:latin typeface="Tenorite"/>
                <a:ea typeface="Tenorite"/>
                <a:cs typeface="Tenorite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C863DC-C293-42A2-8F52-0C6E2917A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52800"/>
            <a:ext cx="2000250" cy="3238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80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Align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0A45AB-48D8-4B43-BBE3-4699BF80A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48100"/>
            <a:ext cx="2076450" cy="9144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Confirm the business question, scope, stakeholders, platform context, and success measures.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49A5D1-5A7F-43A5-BE8C-390D056ED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647950"/>
            <a:ext cx="251460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A5B"/>
          </a:solidFill>
          <a:ln xmlns:a="http://schemas.openxmlformats.org/drawingml/2006/main" w="9525">
            <a:solidFill>
              <a:srgbClr val="35506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42C7B4-6827-4C8E-B1E9-EB000F599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57500"/>
            <a:ext cx="4191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09FDC"/>
                </a:solidFill>
                <a:latin typeface="Tenorite"/>
                <a:ea typeface="Tenorite"/>
                <a:cs typeface="Tenorite"/>
              </a:defRPr>
            </a:pPr>
            <a:r>
              <a:rPr sz="2100" b="1">
                <a:solidFill>
                  <a:srgbClr val="009FDC"/>
                </a:solidFill>
                <a:latin typeface="Tenorite"/>
                <a:ea typeface="Tenorite"/>
                <a:cs typeface="Tenorite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2BC554-59C8-4B60-BB0E-29558DAA7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352800"/>
            <a:ext cx="2000250" cy="3238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80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Collect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1D77CF-4FCA-49D2-9418-068B62CC9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48100"/>
            <a:ext cx="2076450" cy="9144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Use the module-specific metadata collector package; the customer reviews and approves evidence before transfer.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58DBA7-BBFA-436D-A92F-2C00F1C54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47950"/>
            <a:ext cx="251460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653"/>
          </a:solidFill>
          <a:ln xmlns:a="http://schemas.openxmlformats.org/drawingml/2006/main" w="9525">
            <a:solidFill>
              <a:srgbClr val="35506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0786FA-A40B-427E-B49B-5F411AD91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57500"/>
            <a:ext cx="4191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0B388"/>
                </a:solidFill>
                <a:latin typeface="Tenorite"/>
                <a:ea typeface="Tenorite"/>
                <a:cs typeface="Tenorite"/>
              </a:defRPr>
            </a:pPr>
            <a:r>
              <a:rPr sz="2100" b="1">
                <a:solidFill>
                  <a:srgbClr val="00B388"/>
                </a:solidFill>
                <a:latin typeface="Tenorite"/>
                <a:ea typeface="Tenorite"/>
                <a:cs typeface="Tenorite"/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AF23BD-5F54-4053-A9EB-B34DFBE36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52800"/>
            <a:ext cx="2000250" cy="3238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80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Assess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726965-7F72-4716-9551-3E22AE4DF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48100"/>
            <a:ext cx="2076450" cy="9144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Validate evidence, score controls, identify risks and opportunities, and document confidence and dependencies.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8792F9-BAEB-4429-AD24-616008442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647950"/>
            <a:ext cx="2514600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A5B"/>
          </a:solidFill>
          <a:ln xmlns:a="http://schemas.openxmlformats.org/drawingml/2006/main" w="9525">
            <a:solidFill>
              <a:srgbClr val="35506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589F4E-56D7-4BCD-9DCB-4FE1BB180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57500"/>
            <a:ext cx="4191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09FDC"/>
                </a:solidFill>
                <a:latin typeface="Tenorite"/>
                <a:ea typeface="Tenorite"/>
                <a:cs typeface="Tenorite"/>
              </a:defRPr>
            </a:pPr>
            <a:r>
              <a:rPr sz="2100" b="1">
                <a:solidFill>
                  <a:srgbClr val="009FDC"/>
                </a:solidFill>
                <a:latin typeface="Tenorite"/>
                <a:ea typeface="Tenorite"/>
                <a:cs typeface="Tenorite"/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A15417-2740-4E84-93D4-D4C187B44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352800"/>
            <a:ext cx="2000250" cy="3238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80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Act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676953-0BB8-48D2-A88C-F3884F9C1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848100"/>
            <a:ext cx="2076450" cy="9144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Deliver executive findings, roadmap, timeline, investment assumptions, and implementation-ready backlog.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8AE466-DB4A-4D13-B52A-725CAF333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10200"/>
            <a:ext cx="10668000" cy="5334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35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Start with the decision that matters most; combine modules when the evidence shows that governance, architecture, quality, cost, and migration dependencies must be addressed together.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4AEB9B-2E50-4A36-A509-39E9E53B9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39E1F3-7768-4758-87CB-15ACF3840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C8D4DF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C8D4DF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4143A6D-C9D0-4E27-9D5E-64B04FC7B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C8D4DF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C8D4DF"/>
                </a:solidFill>
                <a:latin typeface="Tenorite"/>
                <a:ea typeface="Tenorite"/>
                <a:cs typeface="Tenorite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85309678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a38fe3601d4353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078B4F-73AF-4B52-AF34-49622AEC5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32385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9FDC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09FDC"/>
                </a:solidFill>
                <a:latin typeface="Tenorite"/>
                <a:ea typeface="Tenorite"/>
                <a:cs typeface="Tenorite"/>
              </a:rPr>
              <a:t>ASSESSMENT PORTFOLIO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D264FA-9F5A-4290-810D-C8D090A9A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42950"/>
            <a:ext cx="9525000" cy="7239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5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Select the module by the decision the customer needs to make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1B5045-5757-4540-AA39-3C2046AA7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10287000" cy="4000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350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Modules can stand alone or combine into a coordinated transformation program with shared evidence, risks, dependencies, and roadmap priorities.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CE5484-C5FA-4946-97EA-4D5FEB3DB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33600"/>
            <a:ext cx="2190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125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TRUST AND CONTROL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8F608B-0BC5-48DF-A320-696F2C4B9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00300"/>
            <a:ext cx="2286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12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Establish confidence, accountability, and safe use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F1587B-9281-4DB8-9C8B-C77229164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133600"/>
            <a:ext cx="16192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1F500D-6FC0-4ADC-8BB2-4B9DEAF44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13360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3B8069-7B18-4A96-99B4-C62F93A12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286000"/>
            <a:ext cx="3238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B38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0B388"/>
                </a:solidFill>
                <a:latin typeface="Tenorite"/>
                <a:ea typeface="Tenorite"/>
                <a:cs typeface="Tenorite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20803C-C382-4931-9E7D-7C00A8C20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533650"/>
            <a:ext cx="1295400" cy="6858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1275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AI Data Readiness Assessment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5B92CB-D484-440C-9B52-39EB10705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133600"/>
            <a:ext cx="16192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3D2FCCE-7527-40D6-ABCC-5001192A7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13360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1B31A9-99F3-4BE1-83F6-A0EE6FC6E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286000"/>
            <a:ext cx="3238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9FDC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09FDC"/>
                </a:solidFill>
                <a:latin typeface="Tenorite"/>
                <a:ea typeface="Tenorite"/>
                <a:cs typeface="Tenorite"/>
              </a:rPr>
              <a:t>09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4686E1-0603-491E-96D5-04AFF28BB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533650"/>
            <a:ext cx="1295400" cy="6858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1275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Enterprise AI Readiness Assessment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A16BFC-274F-471B-897F-70ED2ACDA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133600"/>
            <a:ext cx="16192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2B5BFA-8A87-4CA9-BF44-96EDE8BBF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13360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FA5F9A-1C6A-4DC0-B10D-135C811A7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286000"/>
            <a:ext cx="3238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5B5FC7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5B5FC7"/>
                </a:solidFill>
                <a:latin typeface="Tenorite"/>
                <a:ea typeface="Tenorite"/>
                <a:cs typeface="Tenorite"/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2412F2-4F19-4AEC-A1B4-B4F64FF3A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33650"/>
            <a:ext cx="1295400" cy="6858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1275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Governance Assessment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193E70-AA01-41A6-B9DE-A88EA40B7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133600"/>
            <a:ext cx="16192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6023823-4FFD-4FCC-AE5D-AB6D719C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13360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solidFill>
              <a:srgbClr val="0F766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6C1CF3-C76F-4415-8E8E-493D154FC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286000"/>
            <a:ext cx="3238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F766E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F766E"/>
                </a:solidFill>
                <a:latin typeface="Tenorite"/>
                <a:ea typeface="Tenorite"/>
                <a:cs typeface="Tenorite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CF1790-A03A-40ED-9129-8646375B0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533650"/>
            <a:ext cx="1295400" cy="6858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1275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AI System &amp; Agent Governance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5EE1EE8-5619-413F-B00D-CB2AB3288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81425"/>
            <a:ext cx="2190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125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OPTIMIZE AND MODERNIZE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3972BF-4357-44E2-95CB-980FD3888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48125"/>
            <a:ext cx="2286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12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Improve economics and define the target state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F151E6-2330-4550-BF1B-A824F6ACB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781425"/>
            <a:ext cx="41719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2D91DE-60AE-4FFB-8E01-F94045E7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781425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73687F4-ADAD-4239-99A4-F585C7665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933825"/>
            <a:ext cx="3619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99E23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D99E23"/>
                </a:solidFill>
                <a:latin typeface="Tenorite"/>
                <a:ea typeface="Tenorite"/>
                <a:cs typeface="Tenorite"/>
              </a:rPr>
              <a:t>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F6B1133-86E1-4BDF-8D86-C740284E2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181475"/>
            <a:ext cx="3810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+ AI Cost Optimization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BA608D0-15F4-4FDA-9A8B-77B3F4F5E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781425"/>
            <a:ext cx="41719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15A1700-7B02-49C2-B4AF-589DA0A90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781425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A26490C-A69F-4BFF-ABD0-B085D39B6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933825"/>
            <a:ext cx="3619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563A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2563A8"/>
                </a:solidFill>
                <a:latin typeface="Tenorite"/>
                <a:ea typeface="Tenorite"/>
                <a:cs typeface="Tenorite"/>
              </a:rPr>
              <a:t>06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F18400F-F6AA-451F-8ED3-ADF05E7DE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181475"/>
            <a:ext cx="3810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Architecture Assessment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F1CDC7E-300C-4206-A579-6720F04BD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72050"/>
            <a:ext cx="2190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125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TRANSFORM AND MIGRATE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5AB9CA0-C501-4065-A02E-F5D78A56D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38750"/>
            <a:ext cx="2286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12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Sequence delivery and reduce transition risk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7357D03-BE6E-48AF-9ADC-40D0ECA2A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972050"/>
            <a:ext cx="41719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71210BF-B7E0-4827-95FE-0AB964A02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9720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E5F2C32-05D9-4866-BDB2-B4CE382F1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124450"/>
            <a:ext cx="3619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C23B6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C23B68"/>
                </a:solidFill>
                <a:latin typeface="Tenorite"/>
                <a:ea typeface="Tenorite"/>
                <a:cs typeface="Tenorite"/>
              </a:rPr>
              <a:t>05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1E75DEB-08FB-411C-B2DF-7460566E3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372100"/>
            <a:ext cx="3810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Qlik to Power BI Assessment and Migration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5BEA906-5078-4A4E-B2ED-A01D78119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972050"/>
            <a:ext cx="41719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80168B4-6CE8-48B3-B30E-ABF95D7FF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972050"/>
            <a:ext cx="762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8E4A5AF-808D-49FA-A52B-CA5EE1DC8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5124450"/>
            <a:ext cx="3619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D5BD0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6D5BD0"/>
                </a:solidFill>
                <a:latin typeface="Tenorite"/>
                <a:ea typeface="Tenorite"/>
                <a:cs typeface="Tenorite"/>
              </a:rPr>
              <a:t>07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CB4B938-6DB9-45D5-95E4-239E9A533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5372100"/>
            <a:ext cx="3810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Migration Assessment and Planning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FDAA967-5BB0-48E7-BB21-869D1A5D4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DA20D19-0472-4A1E-8F77-6CC23AA61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93BCD05-CBC2-4729-A5E6-844210516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2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7299EA3-C4DD-4235-A0F8-CAB28CA1E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133600"/>
            <a:ext cx="1619250" cy="12573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6E4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C6F561A-255B-4126-A033-77AEB9044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13360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9878"/>
          </a:solidFill>
          <a:ln xmlns:a="http://schemas.openxmlformats.org/drawingml/2006/main" w="9525">
            <a:solidFill>
              <a:srgbClr val="00987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68EA09D-4452-4C16-8CEB-529C0CEDD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2860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9FDC"/>
                </a:solidFill>
              </a:defRPr>
            </a:pPr>
            <a:r>
              <a:rPr sz="975" b="1">
                <a:solidFill>
                  <a:srgbClr val="009FDC"/>
                </a:solidFill>
              </a:rPr>
              <a:t>08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35B0104-3F2F-49ED-92CD-F865D5996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533650"/>
            <a:ext cx="1295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02033"/>
                </a:solidFill>
              </a:defRPr>
            </a:pPr>
            <a:r>
              <a:rPr sz="1200" b="1">
                <a:solidFill>
                  <a:srgbClr val="102033"/>
                </a:solidFill>
              </a:rPr>
              <a:t>Data Quality &amp; Observability Assessment</a:t>
            </a:r>
          </a:p>
        </p:txBody>
      </p:sp>
    </p:spTree>
    <p:extLst>
      <p:ext uri="{BB962C8B-B14F-4D97-AF65-F5344CB8AC3E}">
        <p14:creationId xmlns:p14="http://schemas.microsoft.com/office/powerpoint/2010/main" val="14518084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4c3b80c8cf4a91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7F428B-6818-49B9-A4C8-E57C4DEDF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4D403D-7CDE-41B1-A90E-40AFCFD85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3340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B38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0B388"/>
                </a:solidFill>
                <a:latin typeface="Tenorite"/>
                <a:ea typeface="Tenorite"/>
                <a:cs typeface="Tenorite"/>
              </a:rPr>
              <a:t>01  |  AI DATA READINESS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DFA302-AF83-414E-8DC2-A2C122762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9334500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8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AI Data Readiness Assessment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D9E44F-20D8-4846-B7E8-D70D88841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19200"/>
            <a:ext cx="10906125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27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Evaluates governance, quality, security, metadata, lineage, access, and operating controls across the data environment to determine whether priority AI use cases can be supported responsibly.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E24699-0F7A-4197-AC5C-E59201004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440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033"/>
          </a:solidFill>
          <a:ln xmlns:a="http://schemas.openxmlformats.org/drawingml/2006/main" w="0">
            <a:solidFill>
              <a:srgbClr val="10203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92AA79-B50D-4937-AB9F-47D754002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AD60C9-7D21-47D7-A42E-DAB969808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95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7F7F1"/>
          </a:solidFill>
          <a:ln xmlns:a="http://schemas.openxmlformats.org/drawingml/2006/main" w="0">
            <a:solidFill>
              <a:srgbClr val="E7F7F1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cdf91246644400">
            <a:extLst>
              <a:ext uri="{96DAC541-7B7A-43D3-8B79-37D633B846F1}">
                <asvg:svgBlip xmlns:asvg="http://schemas.microsoft.com/office/drawing/2016/SVG/main" r:embed="Rdc30671541974f0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3925" y="23336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1A0AC9-7025-48D2-8A31-964FD03FC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B38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0B388"/>
                </a:solidFill>
                <a:latin typeface="Tenorite"/>
                <a:ea typeface="Tenorite"/>
                <a:cs typeface="Tenorite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76CB25-80BF-4138-83C4-790EC5D83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895600" cy="12573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50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Is the data estate trusted, governed, secure, documented, and accessible enough to support enterprise AI?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3BB385-029B-4D1B-BDDC-88D930151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895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13AC5B-D4C4-4B78-8306-98F3938A7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48225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USE THIS MODULE WHEN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A10E37-0F09-4C33-9513-E42FAAAFF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2895600" cy="9715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Planning, piloting, or scaling AI and the data foundation must be validated before investment or production use.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D59117-5F8F-4E70-9601-4982B42C8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EVIDENCE USED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A1A448-1F63-4C7C-876B-8520A0862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90AD69-9E2C-4453-AACA-FCB4E1029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0980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Asset inventory, ownership, descriptions, classifications, sensitive-data tags, grants, and roles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FA9992-3A8F-455F-B8F4-98025208E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454359-312A-4BA9-B14D-F27292E21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19375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Quality rules, lineage, pipeline activity, BI assets, IAM summaries, and policy documents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100777-F26C-4AEC-B6AD-A8124CEED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051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498C2D3-0B90-4AE6-897D-F31EC2BDA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2895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Business priorities, regulatory context, target AI use cases, critical domains, and stakeholder input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478672-3BBC-46BA-8E5F-12B8FCE74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671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BEA149-1E1B-4CBA-ADCE-97D025E0A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EXPECTED OUTPUTS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464811F-8D6A-40B4-BFA3-FBB34C33A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E12FF2-30C3-459A-9678-294877530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AI readiness scorecard and maturity heatmap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607C8F7-7D7D-4C81-AF5F-AA29F82A8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338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A3EFFB3-DBA9-42C9-9E3E-E2EA9E17A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5767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Evidence-backed findings with confidence levels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C260F0E-E587-49B3-852E-A94E8858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672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A0159EB-187B-41B2-AE68-26BFB4589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9105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Risk register, investment case, and 30/90/180-day roadmap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C3AD5EB-79DA-41F2-9D8E-07BE1B84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006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FFB1867-9239-47EE-B7C2-18D53992B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92442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Executive report, PDF, PowerPoint readout, and implementation backlog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F19F3FE-1A80-474D-A09F-9FB399750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D7321A8-DBA3-4DF0-A8E5-027DCB64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14950"/>
            <a:ext cx="1809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B388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00B388"/>
                </a:solidFill>
                <a:latin typeface="Tenorite"/>
                <a:ea typeface="Tenorite"/>
                <a:cs typeface="Tenorite"/>
              </a:rPr>
              <a:t>CUSTOMER OUTCOME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C53568B-6B46-4591-BEC3-A271BFAE5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581650"/>
            <a:ext cx="3476625" cy="7429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88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88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Leadership receives a defensible readiness verdict, the material data and governance constraints, and the work that should be funded first.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90BDE59-4A00-4F74-9F4D-7444B95F7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381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B388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00B388"/>
                </a:solidFill>
                <a:latin typeface="Tenorite"/>
                <a:ea typeface="Tenorite"/>
                <a:cs typeface="Tenorite"/>
              </a:rPr>
              <a:t>SUCCESS LOOKS LIKE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AF55D60-B75A-4ABD-8461-3E4C23CD3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6483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C70B393-6D49-4AA5-9658-CE08AF7BD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58165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Owners and controls cover priority domains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7014A2D-D8B9-47DF-85CF-5998B3235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674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8FB2608-300F-4F92-A9D7-152AA91E3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800725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Sensitive access is governed and protected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E6263A6-64D9-456E-BB9E-00AC7788E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60864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388"/>
          </a:solidFill>
          <a:ln xmlns:a="http://schemas.openxmlformats.org/drawingml/2006/main" w="0">
            <a:solidFill>
              <a:srgbClr val="00B38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BD4819F-9DD4-49D5-BD2D-972C3A76A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601980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AI use cases map to trusted data products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D68F58D-4AF9-40BA-97AB-FFAFA18C0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13DFCED-3619-453B-B8E8-126434244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1FE9AA4-045C-4B49-B1EF-EAD12F0CC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9924402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96300614df4f55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652D92-7356-4A71-A627-38F1FF4AA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A2F4E9-7867-4E84-AAE1-8EC726A40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3340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9FDC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09FDC"/>
                </a:solidFill>
                <a:latin typeface="Tenorite"/>
                <a:ea typeface="Tenorite"/>
                <a:cs typeface="Tenorite"/>
              </a:rPr>
              <a:t>02  |  DATA GOVERNANCE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F92BAF-A185-49D0-A3EB-2AA0EAEEB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9334500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8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Governance Assessment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2D3344-F89E-40A9-863B-B9E8C848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19200"/>
            <a:ext cx="10906125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27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Examines ownership, stewardship, metadata, classification, access governance, lineage, data quality, trusted consumption, and governance processes across the enterprise.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E855CA-D72F-44CB-801E-D862EB613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440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033"/>
          </a:solidFill>
          <a:ln xmlns:a="http://schemas.openxmlformats.org/drawingml/2006/main" w="0">
            <a:solidFill>
              <a:srgbClr val="10203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0B3CF7-76F6-4308-B895-F498AC605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EEEA7F-E511-4B27-AB71-CE9482C77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95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5F6FD"/>
          </a:solidFill>
          <a:ln xmlns:a="http://schemas.openxmlformats.org/drawingml/2006/main" w="0">
            <a:solidFill>
              <a:srgbClr val="E5F6FD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ecea81ee854571">
            <a:extLst>
              <a:ext uri="{96DAC541-7B7A-43D3-8B79-37D633B846F1}">
                <asvg:svgBlip xmlns:asvg="http://schemas.microsoft.com/office/drawing/2016/SVG/main" r:embed="R3694dd28decd4a4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3925" y="23336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251D22-C7C0-4C54-97C2-E3978C7F0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009FDC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009FDC"/>
                </a:solidFill>
                <a:latin typeface="Tenorite"/>
                <a:ea typeface="Tenorite"/>
                <a:cs typeface="Tenorite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ED3259-3126-4327-83C6-E3DC81A95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895600" cy="12573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How mature and effective is the governance operating model, and which control and accountability gaps should be remediated first?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692757-9C24-48ED-ABBD-9E46372FA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895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D00603-ED17-4706-A6D9-138F733DC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48225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USE THIS MODULE WHEN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07E54E-BF4E-49AA-8C05-28A3FCA8F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2895600" cy="9715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Establishing, benchmarking, or improving enterprise data governance independently of a specific AI initiative.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E14DDB-01DF-4090-9D0E-E4A66B806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EVIDENCE USED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4056FA-9EBA-43B5-85B8-DE8B84717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6A0139-B6F0-4001-AF2A-2DA3F16D7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0980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Asset inventories, owners, descriptions, classifications, tags, grants, roles, and masking policies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66F4EB-1D02-4820-8774-4DBABA48B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AA29B3-CD47-4000-AAA7-B9BEA8D7B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19375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Quality rules, lineage, pipeline activity, BI certification, IAM summaries, and governance policies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AE0B94-F39D-47CE-BF97-9B7168A32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051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48A987-732E-461E-AEC6-8549BFAD9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2895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Business priorities, regulatory context, key domains, operating scope, and stakeholder evidence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CEC765-E543-4797-96D2-645F77FDF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671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3785E8-7DB9-4690-81EB-EC51ECB37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EXPECTED OUTPUTS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ED8784-4BB5-48D6-86FC-EC056E48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417CD3-CF3F-4DB8-BAF7-C2693C412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Governance scorecard and maturity heatmap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98481C-3560-4707-9FF0-1380CF2A0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338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07F1EA4-F480-490B-BE69-BBD7E4B97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5767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Ownership, access, metadata, lineage, quality, and policy findings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D81104F-A074-4D84-B5AE-EFB0013EB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672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9C0FB0E-9A82-48D7-85F1-6D12413B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9105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Governance risk register, operating-model recommendations, and investment case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6BD3CF5-D6A1-42BE-B368-F493D077E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006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5BF6069-0E88-4804-8D1F-F1334F156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92442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30/90/180-day roadmap, executive deliverables, and implementation backlog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3AA7417-DA05-4DBF-BE09-1E536280D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28912DF-93EC-4EFA-8005-BC41192FC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14950"/>
            <a:ext cx="1809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9FDC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009FDC"/>
                </a:solidFill>
                <a:latin typeface="Tenorite"/>
                <a:ea typeface="Tenorite"/>
                <a:cs typeface="Tenorite"/>
              </a:rPr>
              <a:t>CUSTOMER OUTCOME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870CA58-8D09-4DD1-9692-4CE66E1FF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581650"/>
            <a:ext cx="3476625" cy="7429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88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88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Leadership receives a defensible view of governance maturity, accountable remediation, and the roadmap needed to improve trusted data use.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03895ED-1313-4F4B-961B-4B39186E1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381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09FDC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009FDC"/>
                </a:solidFill>
                <a:latin typeface="Tenorite"/>
                <a:ea typeface="Tenorite"/>
                <a:cs typeface="Tenorite"/>
              </a:rPr>
              <a:t>SUCCESS LOOKS LIKE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92A7DD1-FA27-4F11-8336-AEF665880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6483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3001C38-6C56-4222-95DB-71AAC7E09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58165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Owners and stewards cover critical domains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0FE3192-3018-4691-A6D8-4B21BE525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674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522624A-1D44-4C7E-A7FD-51A95B99C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800725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Sensitive access is reviewed and protected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88FBC34-B55E-4BAB-9BED-1D3A97017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60864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9FDC"/>
          </a:solidFill>
          <a:ln xmlns:a="http://schemas.openxmlformats.org/drawingml/2006/main" w="0">
            <a:solidFill>
              <a:srgbClr val="009FDC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98425EB-604C-439E-8196-F22D7F5F9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601980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Metadata, lineage, certification, and quality are active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D95382C-C127-4CB1-83A2-76FD2B443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9E8F48B-67E5-4B0D-A6F4-11A4BD65B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FDF5C0B-30BC-4915-8A44-D1732C156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251713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4881c0c0da4f91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C019F4-D243-47BD-A22E-8A78D3D1F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CDC33E-DB94-4C80-ADED-61F6F79D1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3340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99E23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D99E23"/>
                </a:solidFill>
                <a:latin typeface="Tenorite"/>
                <a:ea typeface="Tenorite"/>
                <a:cs typeface="Tenorite"/>
              </a:rPr>
              <a:t>03  |  DATA + AI COST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40AFE5-EE66-49EB-9C39-26D329F1A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9334500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8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+ AI Cost Optimization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724FB8-BDE3-4B63-A180-0D2986D59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19200"/>
            <a:ext cx="10906125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27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Analyzes cost and utilization across data platforms, cloud infrastructure, pipelines, BI, storage, governance tooling, and AI services to identify practical savings opportunities.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9D6BB2-C283-4ADC-81A6-B30B76C67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440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033"/>
          </a:solidFill>
          <a:ln xmlns:a="http://schemas.openxmlformats.org/drawingml/2006/main" w="0">
            <a:solidFill>
              <a:srgbClr val="10203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45EB57-795C-4B20-9BAB-1756D2A2F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607FA6-A5DC-4D7E-AE75-7B4FA1FAB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95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8E5"/>
          </a:solidFill>
          <a:ln xmlns:a="http://schemas.openxmlformats.org/drawingml/2006/main" w="0">
            <a:solidFill>
              <a:srgbClr val="FFF8E5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a1e6930c384a8a">
            <a:extLst>
              <a:ext uri="{96DAC541-7B7A-43D3-8B79-37D633B846F1}">
                <asvg:svgBlip xmlns:asvg="http://schemas.microsoft.com/office/drawing/2016/SVG/main" r:embed="R2e953bffca864f86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3925" y="23336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A1D451-4272-4E5A-985E-E4EE4EEE6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D99E23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D99E23"/>
                </a:solidFill>
                <a:latin typeface="Tenorite"/>
                <a:ea typeface="Tenorite"/>
                <a:cs typeface="Tenorite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F72BE6-C603-49F0-9BCA-6DD29151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895600" cy="12573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50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Where is data and AI spend inefficient, what is driving it, and which actions can reduce cost without compromising outcomes?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16D017-8BAD-4182-9FE8-6C2FA55BF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895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64D97E-782E-425D-A8BE-600E5AA6A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48225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USE THIS MODULE WHEN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17B0D8-40FF-4C4C-AA24-9E69149EC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2895600" cy="9715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Reducing platform spend, explaining cost drivers, or building a defensible savings and FinOps execution plan.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5FA7D5-308A-4D75-B123-A6CF746DF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EVIDENCE USED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51084E-A10E-40D0-9739-E3A5F77EE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C42B1A-B7E5-4625-B219-177F236B0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0980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Billing summaries across platforms, cloud, ETL, BI, AI/ML, and governance tools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EDA2F5-280A-4CD8-BDE2-EE38871FD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8B8C5B-A6FC-41BB-A2C3-9260AB6CE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19375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Warehouse, cluster, query, job, storage, refresh, anomaly, and optimization signals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91F919-2C37-4E0A-A5EF-EEFE5BDE8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051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6810ED-8784-4FDB-A49D-9A78D2B1D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2895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Ownership, tagging, budget context, renewal pressure, review cadence, and savings expectations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154427E-1886-49ED-A7F4-36E648448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671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9CAACF-1663-4492-846A-E6777C9B5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EXPECTED OUTPUTS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67F645-2E9F-4196-A253-82945F9E9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B3966EA-469E-4647-B6BD-16A866EBB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Spend baseline, cost taxonomy, and cost maturity score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976009A-6624-4C8E-959C-CAEA43DC8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338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5F6A2B2-4E5F-4AF6-84D1-B5BDB114E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5767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Savings opportunity register with effort, priority, confidence, and assumptions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2965286-9D8A-404E-893D-3CE0D7358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672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D198EF2-0696-4595-8EEF-AFFFA14B7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9105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ROI and business case, FinOps maturity view, alerts, and remediation playbook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2770DD8-0ED8-42C6-A5BA-49FAA6C28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006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6319319-0B61-4632-A780-8A0C082C2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92442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Excel, CSV, Jira, executive report, PDF, and PowerPoint exports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942B17D-9E22-497D-A5AA-C83806D54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494BFD0-3776-4A69-9ABB-1C18ED0B8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14950"/>
            <a:ext cx="1809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9E23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D99E23"/>
                </a:solidFill>
                <a:latin typeface="Tenorite"/>
                <a:ea typeface="Tenorite"/>
                <a:cs typeface="Tenorite"/>
              </a:rPr>
              <a:t>CUSTOMER OUTCOME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24539E1-01B8-436C-A0DF-CD200456B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581650"/>
            <a:ext cx="3476625" cy="7429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88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88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Finance and technology leaders receive a prioritized savings plan that reduces waste and can help fund governance, modernization, and AI initiatives.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9341A26-7BB5-4B3D-9212-3B19ABE03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381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9E23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D99E23"/>
                </a:solidFill>
                <a:latin typeface="Tenorite"/>
                <a:ea typeface="Tenorite"/>
                <a:cs typeface="Tenorite"/>
              </a:rPr>
              <a:t>SUCCESS LOOKS LIKE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1E5153C-E4A5-4F7A-89AE-D7A55FE93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6483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B0C843E-D3A7-44EF-8234-8ABFCDB5D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58165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Major cost categories and owners are visible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F0DD97D-4FF8-429C-8424-F70D02E05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674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5D742AD-33BE-4870-827D-B815055D7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800725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Savings estimates use billing and usage evidence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2481991-57B9-47C9-A20F-EAFE6906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60864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E23"/>
          </a:solidFill>
          <a:ln xmlns:a="http://schemas.openxmlformats.org/drawingml/2006/main" w="0">
            <a:solidFill>
              <a:srgbClr val="D99E23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F6D2D6A-7098-4287-8279-F4602E28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601980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Baseline, execution, and realized value are tracked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459BC54-3AF0-4870-BD92-9DBECF40C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01F7133-B61B-4466-A90F-F1EB1FF9A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A344379-4266-4B81-8C30-38F08618D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6888594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26dc9c67d242cd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1BCFBE-BEF3-4388-A685-4998654CA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DF1580-6390-4E21-A75E-14826191F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3340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5B5FC7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5B5FC7"/>
                </a:solidFill>
                <a:latin typeface="Tenorite"/>
                <a:ea typeface="Tenorite"/>
                <a:cs typeface="Tenorite"/>
              </a:rPr>
              <a:t>04  |  AI SYSTEM GOVERNANCE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B157FB-6541-491A-9809-388945FAA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9334500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8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AI System &amp; Agent Governance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82D902-CC49-47AE-BDD7-52D64A4D5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19200"/>
            <a:ext cx="10906125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27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Verifies that AI systems and agents are registered, owned, approved, risk-tiered, scoped to classified data, restricted from prohibited sources, and monitored for policy violations.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9CDA98-2E39-4AEC-8CD3-F6A5CE644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440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033"/>
          </a:solidFill>
          <a:ln xmlns:a="http://schemas.openxmlformats.org/drawingml/2006/main" w="0">
            <a:solidFill>
              <a:srgbClr val="10203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5493A5-D40E-4538-86E4-B6EB2C6AB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13A0CC-9786-46B1-B410-83FCE7D48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95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0EFFE"/>
          </a:solidFill>
          <a:ln xmlns:a="http://schemas.openxmlformats.org/drawingml/2006/main" w="0">
            <a:solidFill>
              <a:srgbClr val="F0EFFE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5d62e134514b43">
            <a:extLst>
              <a:ext uri="{96DAC541-7B7A-43D3-8B79-37D633B846F1}">
                <asvg:svgBlip xmlns:asvg="http://schemas.microsoft.com/office/drawing/2016/SVG/main" r:embed="R5d584abc64cd47a1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3925" y="23336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F5D0E0-4DCC-4A44-963E-873EA7221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5B5FC7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5B5FC7"/>
                </a:solidFill>
                <a:latin typeface="Tenorite"/>
                <a:ea typeface="Tenorite"/>
                <a:cs typeface="Tenorite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E55B19-5740-41A7-9536-AF00FDDDD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895600" cy="12573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500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Are AI systems properly inventoried, approved, restricted, monitored, and governed throughout their lifecycle?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C4C3E3-C5A2-4DF1-8DEE-BEC11C792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895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43A6F5-EFA8-4B54-B75B-FEA2F648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48225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USE THIS MODULE WHEN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3CEFE9-3659-4C46-8072-62CF23D3E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2895600" cy="9715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Deploying or operating AI systems, agents, copilots, models, or LLM applications that access enterprise data.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309592-6AF5-40F3-8854-015BD09BC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EVIDENCE USED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C049CE-8B22-486B-99C4-12AC74542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5A40C20-3CA3-47C7-8091-6ECB784B5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0980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AI system registry, access scope, data-store inventory, classifications, and prohibited sources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6576D8-A5E0-4706-8736-D4CB0CF42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2BD7B00-8818-47F3-8245-247FEE054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19375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Principal inventory, service accounts, groups, privileges, and effective access paths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0C6261-E410-4153-BCB7-4CF64B12C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051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1F92C5-2306-4E2F-801F-7558AEDFE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2895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Usage activity, policy results, anomaly flags, approval state, lifecycle status, and risk tier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9A023A5-DB1A-4CC1-B451-13BBD16B2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671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CE33F9-B9A1-4969-AA64-DF5CE560E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EXPECTED OUTPUTS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BBC9E6E-C785-45A3-A080-D7C8D67B0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9565FA0-BDEE-40CF-BCB8-290F5EE6A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AI system and agent risk register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3A9344-5BDE-45FA-A862-66DAEBEF0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338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7C886F7-0D11-46DE-90E0-D5D6DEAC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5767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Effective-access map and intended-versus-actual access review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C840685-5A7F-44DE-9709-729EED962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672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B98F5EA-3E79-4338-8F6F-296B2A229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9105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Red-list conflicts, lifecycle controls, and classification coverage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1B15A31-4F4B-4017-BA20-08A1E62CC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006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2DFD10B-A8CC-47AF-902C-65C286BA2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92442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Prioritized control actions, executive report, PDF, and PowerPoint sections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4264E76-B929-471E-87AE-B07E5C0DA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CBDEEF0-1795-461A-8142-3E17C14F7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14950"/>
            <a:ext cx="1809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B5FC7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5B5FC7"/>
                </a:solidFill>
                <a:latin typeface="Tenorite"/>
                <a:ea typeface="Tenorite"/>
                <a:cs typeface="Tenorite"/>
              </a:rPr>
              <a:t>CUSTOMER OUTCOME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855D8F4-4BAA-4EFA-ABE0-EDA719499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581650"/>
            <a:ext cx="3476625" cy="7429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88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88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Security, governance, and AI platform teams receive a clear answer on whether AI systems can safely use enterprise data and what controls are required before scaling.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4E83792-8EBF-4A31-BC0E-31DF60F70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381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B5FC7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5B5FC7"/>
                </a:solidFill>
                <a:latin typeface="Tenorite"/>
                <a:ea typeface="Tenorite"/>
                <a:cs typeface="Tenorite"/>
              </a:rPr>
              <a:t>SUCCESS LOOKS LIKE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78466F1-9388-460A-B693-DFAA9E582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6483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D880066-29AA-4DF4-9DA8-65E48329C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58165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AI systems have owners, risk tiers, and approvals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1B6867B-A9D6-4867-BDDD-8A9DBBB49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674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C722204-E288-4C56-BFBD-70FA3D168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800725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Access is approved and avoids prohibited stores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4FC09D3-4809-4F26-B50D-6AB2A6F2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60864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B5FC7"/>
          </a:solidFill>
          <a:ln xmlns:a="http://schemas.openxmlformats.org/drawingml/2006/main" w="0">
            <a:solidFill>
              <a:srgbClr val="5B5FC7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952B259-810A-4473-95F1-CE6A976E8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601980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Violations and anomalies are monitored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48E57EF-EEB7-4666-BF0F-5289B9CA1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CD98FC0-70AD-415E-802F-CE274B2AD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4A5A53C-97C0-4E79-9AC3-1199F406E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0663820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8c35a19e9343a4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8BB6F7-75C2-4292-AFAC-9424743CA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D5FE87-7728-4E6E-A593-E176E0933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3340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C23B6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C23B68"/>
                </a:solidFill>
                <a:latin typeface="Tenorite"/>
                <a:ea typeface="Tenorite"/>
                <a:cs typeface="Tenorite"/>
              </a:rPr>
              <a:t>05  |  QLIK TO POWER BI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C0357F-E303-4619-A588-0C89B89B4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9334500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5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Qlik to Power BI Assessment and Migration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77505B-0DA6-42CC-9ADC-86E8106E6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19200"/>
            <a:ext cx="10906125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27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Classifies the Qlik portfolio and evaluates applications, scripts, expressions, QVDs, security, extensions, reloads, usage, and distribution before defining the Power BI target and migration waves.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A36654-399A-4EED-8245-38323D019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440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033"/>
          </a:solidFill>
          <a:ln xmlns:a="http://schemas.openxmlformats.org/drawingml/2006/main" w="0">
            <a:solidFill>
              <a:srgbClr val="10203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A566DC-3755-4999-BED6-619C2D6B9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761453-E1A4-48A8-B9AB-DC77EEFD4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95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DECF2"/>
          </a:solidFill>
          <a:ln xmlns:a="http://schemas.openxmlformats.org/drawingml/2006/main" w="0">
            <a:solidFill>
              <a:srgbClr val="FDECF2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666722932e4cf9">
            <a:extLst>
              <a:ext uri="{96DAC541-7B7A-43D3-8B79-37D633B846F1}">
                <asvg:svgBlip xmlns:asvg="http://schemas.microsoft.com/office/drawing/2016/SVG/main" r:embed="Rfa377288028c4633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3925" y="23336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987D4B-BE8B-4517-8CAB-E94F2F9B6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C23B6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C23B68"/>
                </a:solidFill>
                <a:latin typeface="Tenorite"/>
                <a:ea typeface="Tenorite"/>
                <a:cs typeface="Tenorite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A14AD8-E600-4206-B491-B5A839AE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895600" cy="12573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Which Qlik assets should be retired, consolidated, migrated, or rebuilt, and what sequence, effort, dependencies, and controls are required?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394ED7-4750-4318-8600-CA721A004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895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E17FE7-FE82-4790-B8AC-63C98FD4B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48225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USE THIS MODULE WHEN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29ED75-BC71-4F9A-A9E0-08F783ED8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2895600" cy="9715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Planning Qlik rationalization, a Power BI migration, or the controlled retirement of Qlik applications and services.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0E8246-7D91-4FD8-A4FD-FD389DAA0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EVIDENCE USED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8919C0-BDDC-4940-99C6-2EA0687A9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6D0167-F757-4120-B225-8F29A8EF7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0980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Applications, sheets, visuals, master items, expressions, scripts, connections, and QVDs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B80DCEE-114E-4B48-9551-A6BC29181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C9D95C-9FA3-401D-B625-98FBBAF99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19375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Usage, reloads, Section Access, extensions, NPrinting, owners, domains, and priorities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A5E267-1C62-4E7D-9988-94F23C93B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051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0782D6B-8254-4CDF-9738-630138288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2895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Power BI tenant, capacity, gateway, workspaces, semantic models, security, and deployment context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9E71E8-A0B4-48D4-9223-EA98744ED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671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E954F6-353A-4042-9A0C-00F2CE3FD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EXPECTED OUTPUTS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751CCAF-7FF3-491C-AB5A-C9003F747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49AD680-8399-4E6C-84C9-6205E03B4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Application dispositions, complexity, confidence, LOE, and migration wave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6BC9825-923B-47AB-8E88-3F3A05531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338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2017119-3B1B-44B3-9D29-BB1399848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5767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Dependency analysis across QVDs, scripts, extensions, security, and distribution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3B44B0D-E3E6-488C-81C2-229C7849B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672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82A351B-ACC1-4653-9E53-560BDCAE4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9105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Power BI target blueprint, semantic-model strategy, and migration factory plan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378376D-347A-497C-959E-A4ABEC8A3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006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AD4DF45-CDDA-4BFE-99CC-016002B4A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92442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Executive deliverables, technical backlog, tracker, burndown, and implementation playbook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E432FFB-0E7F-4E32-BFCB-21E1F0327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E2B7C6E-6332-4701-BDCE-1A94A01B2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14950"/>
            <a:ext cx="1809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C23B68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C23B68"/>
                </a:solidFill>
                <a:latin typeface="Tenorite"/>
                <a:ea typeface="Tenorite"/>
                <a:cs typeface="Tenorite"/>
              </a:rPr>
              <a:t>CUSTOMER OUTCOME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5A526EE-BA85-4E4A-8FC4-CF307BC95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581650"/>
            <a:ext cx="3476625" cy="7429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88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88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Leadership receives a defensible migration business case and delivery sequence that removes low-value inventory while protecting critical reporting.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CE23300-C7BB-424A-ADD4-F35855A87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381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C23B68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C23B68"/>
                </a:solidFill>
                <a:latin typeface="Tenorite"/>
                <a:ea typeface="Tenorite"/>
                <a:cs typeface="Tenorite"/>
              </a:rPr>
              <a:t>SUCCESS LOOKS LIKE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DD9AA8D-FECA-4AA6-AD10-7314C5B36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6483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CB81279-9DF4-4BCF-B34C-7BFB5F635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58165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Applications have owners and approved dispositions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49960A2-40EE-4FD0-A325-9D46BA037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674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4AC4603-B879-4BFF-99B4-EEDEEB944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800725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Dependencies are mapped before wave commitments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2449B5A-AB86-44F7-BCB4-DA6AA3194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60864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3B68"/>
          </a:solidFill>
          <a:ln xmlns:a="http://schemas.openxmlformats.org/drawingml/2006/main" w="0">
            <a:solidFill>
              <a:srgbClr val="C23B6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FA8B0D8-7A5C-4E96-BBF8-7BA686F8E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601980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Reconciliation, cutover, and retirement gates are defined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765FA65-1C9D-4C10-84EA-5DBC57D6E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E776CCD-3755-406D-AC3E-24F5444EE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DE39D5A-2658-4AD5-8B50-7C905B7F4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174319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93a56da3d04843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F5E699-FF6A-420C-A7BF-845ABFF9E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BA7685-BEFE-4D92-BBDE-E26751C0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3340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563A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2563A8"/>
                </a:solidFill>
                <a:latin typeface="Tenorite"/>
                <a:ea typeface="Tenorite"/>
                <a:cs typeface="Tenorite"/>
              </a:rPr>
              <a:t>06  |  DATA ARCHITECTURE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E6CD9F-0356-4148-80B7-AC31E2BCC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9334500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8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Architecture Assessment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9D80EF-C002-40CD-BAE9-5E3986E13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19200"/>
            <a:ext cx="10906125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27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Assesses systems, integration, storage, processing, business information, modeling, security, quality, domains, data products, reporting, technology, and operating practices.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73B2E8-E64A-4DA7-BDB8-498B73580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440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033"/>
          </a:solidFill>
          <a:ln xmlns:a="http://schemas.openxmlformats.org/drawingml/2006/main" w="0">
            <a:solidFill>
              <a:srgbClr val="10203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DFFA20-1F94-4A2C-815E-7499B5035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4093CA-D100-496C-B4A1-E75BEA642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95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F2FB"/>
          </a:solidFill>
          <a:ln xmlns:a="http://schemas.openxmlformats.org/drawingml/2006/main" w="0">
            <a:solidFill>
              <a:srgbClr val="EAF2FB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4792682bd84021">
            <a:extLst>
              <a:ext uri="{96DAC541-7B7A-43D3-8B79-37D633B846F1}">
                <asvg:svgBlip xmlns:asvg="http://schemas.microsoft.com/office/drawing/2016/SVG/main" r:embed="Re401cd977d2b4f97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3925" y="23336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D27253-ACD9-43B0-9D7B-45B7F061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563A8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2563A8"/>
                </a:solidFill>
                <a:latin typeface="Tenorite"/>
                <a:ea typeface="Tenorite"/>
                <a:cs typeface="Tenorite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D66652-9046-4A4A-A171-C686F0779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895600" cy="12573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What is the validated current state, which architecture gaps constrain outcomes, and what target-state options and roadmap should leadership approve?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279AFF-B1D7-4E99-BBF2-0A8ABB50B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895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92DC82-24F2-46FE-905F-92BB48E13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48225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USE THIS MODULE WHEN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8715FD-9495-4AD1-8368-4EB063318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2895600" cy="9715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Modernizing a fragmented data landscape or making evidence-based target architecture, platform, reporting, and operating-model decisions.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BBDCBE-B601-4065-9A84-B3428C782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EVIDENCE USED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A93E56-EDF4-438D-8A06-99AD94823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D33A7A-63AD-46A6-AD90-12208F2E0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0980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Systems, platform lifecycle, ownership, criticality, classifications, cost, and constraints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7E5015-CAAE-45A7-A244-0A3DC8886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40EC75-A8BE-4955-A770-E2FC07C56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19375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Data flows, integrations, latency, reliability, transformations, models, quality, and lineage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9F493E-23A7-409B-A79A-C988A3E52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051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EF508F-F529-47DA-90AB-CD7E9FEF0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2895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Business entities, authoritative systems, reporting, semantic models, domains, and target principles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FAA5F92-B938-42C0-A2C9-5177644EB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671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47D2789-5FBB-4457-8F6C-6B13824B9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EXPECTED OUTPUTS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E6CCB4F-7592-437A-99A4-981030D21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A4D2B8-DBEB-4F95-A646-945883320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Validated current-state architecture and reporting baseline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D980EEB-CD75-482C-90F1-13C426070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338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EEE44ED-4CDC-4157-A31D-13F2D8157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5767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Conceptual Business Information Model with ownership and relationship coverage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30299AB-090F-43CE-91C7-A57BF1CF0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672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A76824C-AA7B-44B9-808A-930701E7C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9105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Architecture scorecard, target-state options, and enterprise reporting blueprint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925AF69-1994-4CB6-9B05-4A390FCC7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006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995AE5C-5BC9-43AF-B87F-DF3FE5381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92442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Reference diagrams, modernization roadmap, investment assumptions, and executive deliverables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8C9DAD6-562B-4680-8A2A-25468399B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97CC1D9-B432-43B1-89CA-575424200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14950"/>
            <a:ext cx="1809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563A8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2563A8"/>
                </a:solidFill>
                <a:latin typeface="Tenorite"/>
                <a:ea typeface="Tenorite"/>
                <a:cs typeface="Tenorite"/>
              </a:rPr>
              <a:t>CUSTOMER OUTCOME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D029BCA-E799-4DE6-8AD5-48B36D50F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581650"/>
            <a:ext cx="3476625" cy="7429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88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88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Leadership receives a shared architecture baseline and target-state decision framework connecting platform choices to business information, operating responsibilities, and investment.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567C57B-61C6-4FF5-A353-69869F21F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381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563A8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2563A8"/>
                </a:solidFill>
                <a:latin typeface="Tenorite"/>
                <a:ea typeface="Tenorite"/>
                <a:cs typeface="Tenorite"/>
              </a:rPr>
              <a:t>SUCCESS LOOKS LIKE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9BCA4D5-E4F4-45F3-9524-156DAEF7E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6483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9AAD716-DC55-4FA7-92A7-2AC90749B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58165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Systems, flows, reports, domains, and owners are known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B5B526D-07EA-4B39-B991-4F944148E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674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1F1F643-7A91-4636-A759-B7690CA79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800725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Business entities and systems of record are approved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0D3CAEC-4A1E-46AC-ADAD-7BE8014B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60864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A8"/>
          </a:solidFill>
          <a:ln xmlns:a="http://schemas.openxmlformats.org/drawingml/2006/main" w="0">
            <a:solidFill>
              <a:srgbClr val="2563A8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76269AF-0DF6-4F55-8D4C-421719DE7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601980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Target options document fit, tradeoffs, and constraints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CE4EA73-7D11-4099-8016-0E9749222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8E3D34C-FEA0-4997-BD00-F2EE33B21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FAC9B7A-602F-4103-B4BE-03D5C646A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17491495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6fc048047442ee"/>
          <a:stretch xmlns:a="http://schemas.openxmlformats.org/drawingml/2006/main"/>
        </p:blipFill>
        <p:spPr>
          <a:xfrm xmlns:a="http://schemas.openxmlformats.org/drawingml/2006/main">
            <a:off x="10363200" y="361950"/>
            <a:ext cx="1295400" cy="3238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2BB57C-9522-4723-A21B-6C9CF65A9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2BA344-DAAD-4B4E-B687-8F9F0E51D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33400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D5BD0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6D5BD0"/>
                </a:solidFill>
                <a:latin typeface="Tenorite"/>
                <a:ea typeface="Tenorite"/>
                <a:cs typeface="Tenorite"/>
              </a:rPr>
              <a:t>07  |  DATA MIGRATION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7EEBEE-5688-4B06-AA84-12EEE8949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9334500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2033"/>
                </a:solidFill>
                <a:latin typeface="Tenorite"/>
                <a:ea typeface="Tenorite"/>
                <a:cs typeface="Tenorite"/>
              </a:defRPr>
            </a:pPr>
            <a:r>
              <a:rPr sz="2850" b="1">
                <a:solidFill>
                  <a:srgbClr val="102033"/>
                </a:solidFill>
                <a:latin typeface="Tenorite"/>
                <a:ea typeface="Tenorite"/>
                <a:cs typeface="Tenorite"/>
              </a:rPr>
              <a:t>Data Migration Assessment and Planning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3AA58B-11E7-4935-AFF0-76CF89ECD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19200"/>
            <a:ext cx="10906125" cy="5143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1275" b="0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Inventories the source estate; determines retire, retain, rehost, replatform, refactor, consolidate, or investigate dispositions; and evaluates compatibility, complexity, dependencies, and target readiness.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41F64E-9924-4A50-A5D2-379465690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440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033"/>
          </a:solidFill>
          <a:ln xmlns:a="http://schemas.openxmlformats.org/drawingml/2006/main" w="0">
            <a:solidFill>
              <a:srgbClr val="10203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5B4E10-78CB-4AAA-8610-F20637C50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429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0BFF3C-9285-4CDC-93D8-3996E661D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4953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0EEFF"/>
          </a:solidFill>
          <a:ln xmlns:a="http://schemas.openxmlformats.org/drawingml/2006/main" w="0">
            <a:solidFill>
              <a:srgbClr val="F0EEFF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7b077e38584dc9">
            <a:extLst>
              <a:ext uri="{96DAC541-7B7A-43D3-8B79-37D633B846F1}">
                <asvg:svgBlip xmlns:asvg="http://schemas.microsoft.com/office/drawing/2016/SVG/main" r:embed="Rdd80724346314c9e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3925" y="23336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1B01D1-5E0D-4BC9-8EC2-19950E7CE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D5BD0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6D5BD0"/>
                </a:solidFill>
                <a:latin typeface="Tenorite"/>
                <a:ea typeface="Tenorite"/>
                <a:cs typeface="Tenorite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D5231F-249A-427F-BFDE-6522C5FC4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38500"/>
            <a:ext cx="2895600" cy="12573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  <a:latin typeface="Tenorite"/>
                <a:ea typeface="Tenorite"/>
                <a:cs typeface="Tenorite"/>
              </a:defRPr>
            </a:pPr>
            <a:r>
              <a:rPr sz="1425" b="1">
                <a:solidFill>
                  <a:srgbClr val="FFFFFF"/>
                </a:solidFill>
                <a:latin typeface="Tenorite"/>
                <a:ea typeface="Tenorite"/>
                <a:cs typeface="Tenorite"/>
              </a:rPr>
              <a:t>What should move, how difficult will it be, which target prerequisites matter, and how should migration, cutover, and decommissioning be sequenced?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5A4BFC-5D20-4112-BF35-7F84E8031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895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506A"/>
          </a:solidFill>
          <a:ln xmlns:a="http://schemas.openxmlformats.org/drawingml/2006/main" w="0">
            <a:solidFill>
              <a:srgbClr val="35506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F97EB4-F02C-4E83-B3BF-1F0ABCAB1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48225"/>
            <a:ext cx="2895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7FD3F1"/>
                </a:solidFill>
                <a:latin typeface="Tenorite"/>
                <a:ea typeface="Tenorite"/>
                <a:cs typeface="Tenorite"/>
              </a:defRPr>
            </a:pPr>
            <a:r>
              <a:rPr sz="975" b="1">
                <a:solidFill>
                  <a:srgbClr val="7FD3F1"/>
                </a:solidFill>
                <a:latin typeface="Tenorite"/>
                <a:ea typeface="Tenorite"/>
                <a:cs typeface="Tenorite"/>
              </a:rPr>
              <a:t>USE THIS MODULE WHEN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70E865-4690-4D2A-8496-A7C1CEBE5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2895600" cy="9715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D7E5EF"/>
                </a:solidFill>
                <a:latin typeface="Tenorite"/>
                <a:ea typeface="Tenorite"/>
                <a:cs typeface="Tenorite"/>
              </a:defRPr>
            </a:pPr>
            <a:r>
              <a:rPr sz="1200" b="0">
                <a:solidFill>
                  <a:srgbClr val="D7E5EF"/>
                </a:solidFill>
                <a:latin typeface="Tenorite"/>
                <a:ea typeface="Tenorite"/>
                <a:cs typeface="Tenorite"/>
              </a:rPr>
              <a:t>Moving warehouses, databases, pipelines, files, or analytics workloads to a new cloud or data platform.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060482-07FC-4384-B120-EEC56E4A4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EVIDENCE USED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367F8D-A98B-4593-B849-94C22C335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B718D9-711D-4FAE-B826-0AED3C7A5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0980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Source systems, schemas, objects, sizes, growth, lifecycle, owners, criticality, and domains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5315BE-220D-40F7-9F4C-067F775E1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20151B-0730-46FD-839D-762EB9E17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19375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Pipelines, CDC, latency, code, consumers, usage, dependencies, profiles, and service levels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58D660E-8FA0-4789-BD96-008C01B3F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051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48E4FC2-A763-486A-8D60-B153BAE5F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028950"/>
            <a:ext cx="7239000" cy="4572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Classification, residency, controls, deadlines, target platform, landing zone, and constraints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D3E76D-1456-4EA9-BB92-5546CAD59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671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FA77CF8-76C2-44AD-A66C-4FE469367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143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3A61"/>
                </a:solidFill>
                <a:latin typeface="Tenorite"/>
                <a:ea typeface="Tenorite"/>
                <a:cs typeface="Tenorite"/>
              </a:defRPr>
            </a:pPr>
            <a:r>
              <a:rPr sz="1200" b="1">
                <a:solidFill>
                  <a:srgbClr val="123A61"/>
                </a:solidFill>
                <a:latin typeface="Tenorite"/>
                <a:ea typeface="Tenorite"/>
                <a:cs typeface="Tenorite"/>
              </a:rPr>
              <a:t>EXPECTED OUTPUTS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804CE78-922C-4283-997F-4D85FD845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005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2F217A7-9F21-4BBB-A313-BDDA27D6A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Disposition register with complexity, confidence, T-shirt LOE, investment, and wave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F4D3509-7E28-45C8-97F1-32659CA8E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338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1D7CA3A-1378-4F3B-B6AD-4EBC20B0F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5767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Schema, code, pipeline, consumer, workload, security, and dependency analysis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A1B40BA-00BC-477E-A2EA-FF264116F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6725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75EC244-5B7A-45EA-BBC3-B5D76499D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91050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Target foundation blueprint, coexistence, reconciliation, cutover, rollback, and decommission plan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EC1536F-F7D0-4750-A161-E46C31D6E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0006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88FD0D4-79E1-4658-ADD0-DF54565D4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924425"/>
            <a:ext cx="7239000" cy="3810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6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16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Executive deliverables, implementation playbook, Gantt, backlog, and migration tracker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2CDA1FF-3AD5-457A-BBEC-F4D82F0E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739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65F35E9-C6DE-4069-9F85-E4E090E79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314950"/>
            <a:ext cx="18097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D5BD0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6D5BD0"/>
                </a:solidFill>
                <a:latin typeface="Tenorite"/>
                <a:ea typeface="Tenorite"/>
                <a:cs typeface="Tenorite"/>
              </a:rPr>
              <a:t>CUSTOMER OUTCOME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A12D49D-F8C0-4092-A9D1-51CCC043E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581650"/>
            <a:ext cx="3476625" cy="7429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88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88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Leadership receives a defensible migration scope, delivery sequence, effort and investment range, target foundation plan, and cutover strategy grounded in customer evidence.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1ED27E6-492D-428F-ACA4-256BCC30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14950"/>
            <a:ext cx="2381250" cy="2286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D5BD0"/>
                </a:solidFill>
                <a:latin typeface="Tenorite"/>
                <a:ea typeface="Tenorite"/>
                <a:cs typeface="Tenorite"/>
              </a:defRPr>
            </a:pPr>
            <a:r>
              <a:rPr sz="1050" b="1">
                <a:solidFill>
                  <a:srgbClr val="6D5BD0"/>
                </a:solidFill>
                <a:latin typeface="Tenorite"/>
                <a:ea typeface="Tenorite"/>
                <a:cs typeface="Tenorite"/>
              </a:rPr>
              <a:t>SUCCESS LOOKS LIKE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062991E-8318-43C9-A29C-B877728DB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64832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13EDE00-F106-4BCA-B5DE-D6CB60C66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58165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Sources have owners, dispositions, complexity, and waves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D62DFF3-C679-468D-919A-D67D39487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867400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6261207-9015-49A6-81B5-0E63903E8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800725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Dependencies and controls are mapped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F55380A-085F-4A98-ADEF-55583FEAE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60864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5D6EF39-538E-4413-B430-C1D5E467A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6019800"/>
            <a:ext cx="3524250" cy="17145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334155"/>
                </a:solidFill>
                <a:latin typeface="Tenorite"/>
                <a:ea typeface="Tenorite"/>
                <a:cs typeface="Tenorite"/>
              </a:defRPr>
            </a:pPr>
            <a:r>
              <a:rPr sz="1013" b="0">
                <a:solidFill>
                  <a:srgbClr val="334155"/>
                </a:solidFill>
                <a:latin typeface="Tenorite"/>
                <a:ea typeface="Tenorite"/>
                <a:cs typeface="Tenorite"/>
              </a:rPr>
              <a:t>Landing-zone readiness and cutover gates are accepted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FA09DF2-2F3B-4AAB-B127-6368BC5B9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29375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solidFill>
              <a:srgbClr val="CBD5E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7BAF9FD-6A0C-4FD8-88FE-A18197E4B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43675"/>
            <a:ext cx="314325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Confidential  |  AHEAD, LLC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4F9FC2F-C961-4913-8EF9-D1577CAD1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43675"/>
            <a:ext cx="609600" cy="190500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2627A"/>
                </a:solidFill>
                <a:latin typeface="Tenorite"/>
                <a:ea typeface="Tenorite"/>
                <a:cs typeface="Tenorite"/>
              </a:defRPr>
            </a:pPr>
            <a:r>
              <a:rPr sz="900" b="1">
                <a:solidFill>
                  <a:srgbClr val="52627A"/>
                </a:solidFill>
                <a:latin typeface="Tenorite"/>
                <a:ea typeface="Tenorite"/>
                <a:cs typeface="Tenorite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39874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2026-07-22T18:04:41.0070000Z</dcterms:created>
  <dcterms:modified xsi:type="dcterms:W3CDTF">2026-07-22T18:04:41.0070000Z</dcterms:modified>
</coreProperties>
</file>